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867" r:id="rId5"/>
    <p:sldId id="888" r:id="rId6"/>
    <p:sldId id="889" r:id="rId7"/>
    <p:sldId id="890" r:id="rId8"/>
    <p:sldId id="822" r:id="rId9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2A0"/>
    <a:srgbClr val="74777A"/>
    <a:srgbClr val="EAEAEA"/>
    <a:srgbClr val="A3B0B9"/>
    <a:srgbClr val="F9A89D"/>
    <a:srgbClr val="FBC3BB"/>
    <a:srgbClr val="656565"/>
    <a:srgbClr val="FFB200"/>
    <a:srgbClr val="FFF0CD"/>
    <a:srgbClr val="3A8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3741" autoAdjust="0"/>
  </p:normalViewPr>
  <p:slideViewPr>
    <p:cSldViewPr snapToGrid="0">
      <p:cViewPr varScale="1">
        <p:scale>
          <a:sx n="120" d="100"/>
          <a:sy n="120" d="100"/>
        </p:scale>
        <p:origin x="992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33"/>
    </p:cViewPr>
  </p:sorterViewPr>
  <p:notesViewPr>
    <p:cSldViewPr snapToGrid="0">
      <p:cViewPr varScale="1">
        <p:scale>
          <a:sx n="83" d="100"/>
          <a:sy n="83" d="100"/>
        </p:scale>
        <p:origin x="373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6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6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9212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6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/>
            </a:lvl1pPr>
          </a:lstStyle>
          <a:p>
            <a:pPr>
              <a:defRPr/>
            </a:pPr>
            <a:fld id="{F6960EF9-4439-4919-9B4A-D3AC4DCA7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659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kern="1200" dirty="0">
              <a:solidFill>
                <a:schemeClr val="tx1"/>
              </a:solidFill>
              <a:effectLst/>
              <a:latin typeface="Times New Roman" pitchFamily="18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D725A-5408-4302-B9A1-CBFE57456FD3}" type="slidenum">
              <a:rPr lang="en-US" altLang="en-US" sz="1300" smtClean="0"/>
              <a:pPr/>
              <a:t>1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80203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1200" dirty="0" err="1">
                <a:solidFill>
                  <a:srgbClr val="80ADE4"/>
                </a:solidFill>
              </a:rPr>
              <a:t>upBOARD</a:t>
            </a:r>
            <a:r>
              <a:rPr lang="en-US" sz="1200" dirty="0">
                <a:solidFill>
                  <a:srgbClr val="80ADE4"/>
                </a:solidFill>
              </a:rPr>
              <a:t> enables teams to Easily build collaborative dashboards that align everyone around a shared purpose.</a:t>
            </a:r>
          </a:p>
          <a:p>
            <a:pPr marL="0" indent="0">
              <a:buNone/>
            </a:pPr>
            <a:endParaRPr lang="en-US" sz="1200" dirty="0">
              <a:solidFill>
                <a:srgbClr val="80ADE4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80ADE4"/>
                </a:solidFill>
              </a:rPr>
              <a:t>Teams can now communicate strategic plans, manage detailed processes and track progress and analytics, all in one place!  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with each step in the process owned by a team member and acting as a current status dashboard with all relevant documents and communications linked.</a:t>
            </a:r>
          </a:p>
          <a:p>
            <a:pPr marL="0" indent="0">
              <a:buNone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So, it’s easy to see and understand how everything is related and focus on doing what matters.</a:t>
            </a:r>
          </a:p>
          <a:p>
            <a:pPr marL="0" indent="0">
              <a:buNone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u="none" kern="1200" dirty="0">
              <a:solidFill>
                <a:schemeClr val="tx1"/>
              </a:solidFill>
              <a:effectLst/>
              <a:latin typeface="Times New Roman" pitchFamily="18" charset="0"/>
              <a:ea typeface="MS PGothic" panose="020B0600070205080204" pitchFamily="34" charset="-128"/>
              <a:cs typeface="MS PGothic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69D725A-5408-4302-B9A1-CBFE57456FD3}" type="slidenum">
              <a:rPr lang="en-US" altLang="en-US" sz="1300" smtClean="0"/>
              <a:pPr/>
              <a:t>5</a:t>
            </a:fld>
            <a:endParaRPr lang="en-US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59014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F9A8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97AA1ED3-DCF3-4A38-A869-EB2A5540F5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82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0633261-96F6-4006-9F7D-276A02F3EA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7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7B50F7C2-530D-4FE6-BB55-23FDE078F5B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77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3DB36929-03C4-4BD8-85A6-12F195AEC0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06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C5FCAFC-312D-4777-AA72-5B01BBB04C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05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6457451-A83B-49A1-A49D-2FB56A5CA9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0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A5BA355B-BB51-45E4-AD6B-2E5C2149E6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58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4CA1F617-28ED-4D1D-A145-4DD4DED946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81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2343BA6E-8639-4A65-B07C-FAE0A487CF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3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Page </a:t>
            </a:r>
            <a:fld id="{67621069-0958-4B18-B13D-663D92D67D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527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bg1"/>
            </a:gs>
            <a:gs pos="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3202AD-1E13-42AB-8568-76D3EF907A55}"/>
              </a:ext>
            </a:extLst>
          </p:cNvPr>
          <p:cNvSpPr/>
          <p:nvPr userDrawn="1"/>
        </p:nvSpPr>
        <p:spPr>
          <a:xfrm>
            <a:off x="1" y="5993705"/>
            <a:ext cx="12192000" cy="8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668000" cy="465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72317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Page </a:t>
            </a:r>
            <a:fld id="{A92AFCAC-E909-4CBA-8E24-073622F081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6679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987425"/>
            <a:ext cx="106679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orce of Nurture">
            <a:extLst>
              <a:ext uri="{FF2B5EF4-FFF2-40B4-BE49-F238E27FC236}">
                <a16:creationId xmlns:a16="http://schemas.microsoft.com/office/drawing/2014/main" id="{408B4865-2801-45B4-B804-9D095F036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83" y="6153412"/>
            <a:ext cx="2169155" cy="57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91875" y="1035635"/>
            <a:ext cx="10703065" cy="0"/>
          </a:xfrm>
          <a:prstGeom prst="line">
            <a:avLst/>
          </a:prstGeom>
          <a:ln>
            <a:solidFill>
              <a:srgbClr val="8792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9A89D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8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4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5000"/>
        <a:buChar char="•"/>
        <a:defRPr sz="2000">
          <a:solidFill>
            <a:schemeClr val="bg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84CC120B-5DEA-477F-8D86-CCCB3505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2445"/>
            <a:ext cx="12192000" cy="753625"/>
          </a:xfrm>
        </p:spPr>
        <p:txBody>
          <a:bodyPr/>
          <a:lstStyle/>
          <a:p>
            <a:pPr algn="ctr"/>
            <a:r>
              <a:rPr lang="en-US" dirty="0">
                <a:ea typeface="MS PGothic"/>
              </a:rPr>
              <a:t>FAMILY MISSION STATEMENT</a:t>
            </a:r>
            <a:br>
              <a:rPr lang="en-US" dirty="0">
                <a:ea typeface="MS PGothic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6EC47-A314-4E58-8E92-B5B347DBD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6070"/>
            <a:ext cx="12192000" cy="51858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366F8B-B5F5-4739-BE29-3DCC66E8C6CB}"/>
              </a:ext>
            </a:extLst>
          </p:cNvPr>
          <p:cNvSpPr txBox="1"/>
          <p:nvPr/>
        </p:nvSpPr>
        <p:spPr>
          <a:xfrm>
            <a:off x="9410497" y="6180417"/>
            <a:ext cx="2781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>
                    <a:lumMod val="65000"/>
                  </a:schemeClr>
                </a:solidFill>
              </a:rPr>
              <a:t>Holli Kaplan</a:t>
            </a:r>
          </a:p>
          <a:p>
            <a:pPr algn="ctr"/>
            <a:r>
              <a:rPr lang="en-US" sz="1400" dirty="0">
                <a:solidFill>
                  <a:schemeClr val="accent3">
                    <a:lumMod val="65000"/>
                  </a:schemeClr>
                </a:solidFill>
              </a:rPr>
              <a:t>holli@force-of-nurture.com</a:t>
            </a:r>
          </a:p>
        </p:txBody>
      </p:sp>
    </p:spTree>
    <p:extLst>
      <p:ext uri="{BB962C8B-B14F-4D97-AF65-F5344CB8AC3E}">
        <p14:creationId xmlns:p14="http://schemas.microsoft.com/office/powerpoint/2010/main" val="35733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1333-ED90-44B9-8F72-9C50BFB2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Mission Statement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BEB9-8F4D-4419-8621-D47CE1C1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0656"/>
            <a:ext cx="10668000" cy="468914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ea typeface="MS PGothic"/>
              </a:rPr>
              <a:t>A family mission statement </a:t>
            </a:r>
            <a:r>
              <a:rPr lang="en-US" sz="1800" i="1" dirty="0">
                <a:solidFill>
                  <a:schemeClr val="accent2"/>
                </a:solidFill>
                <a:ea typeface="MS PGothic"/>
              </a:rPr>
              <a:t>invites</a:t>
            </a:r>
            <a:r>
              <a:rPr lang="en-US" sz="1800" dirty="0">
                <a:solidFill>
                  <a:schemeClr val="accent2"/>
                </a:solidFill>
                <a:ea typeface="MS PGothic"/>
              </a:rPr>
              <a:t> two key success factors for families: </a:t>
            </a:r>
            <a:r>
              <a:rPr lang="en-US" sz="1800" b="1" dirty="0">
                <a:solidFill>
                  <a:schemeClr val="accent2"/>
                </a:solidFill>
                <a:ea typeface="MS PGothic"/>
              </a:rPr>
              <a:t>connection</a:t>
            </a:r>
            <a:r>
              <a:rPr lang="en-US" sz="1800" dirty="0">
                <a:solidFill>
                  <a:schemeClr val="accent2"/>
                </a:solidFill>
                <a:ea typeface="MS PGothic"/>
              </a:rPr>
              <a:t> and </a:t>
            </a:r>
            <a:r>
              <a:rPr lang="en-US" sz="1800" b="1" dirty="0">
                <a:solidFill>
                  <a:schemeClr val="accent2"/>
                </a:solidFill>
                <a:ea typeface="MS PGothic"/>
              </a:rPr>
              <a:t>accountability</a:t>
            </a:r>
            <a:r>
              <a:rPr lang="en-US" sz="1800" dirty="0">
                <a:solidFill>
                  <a:schemeClr val="accent2"/>
                </a:solidFill>
                <a:ea typeface="MS PGothic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MS PGothic"/>
            </a:endParaRPr>
          </a:p>
          <a:p>
            <a:r>
              <a:rPr lang="en-US" sz="1800" dirty="0">
                <a:solidFill>
                  <a:schemeClr val="accent2"/>
                </a:solidFill>
                <a:ea typeface="MS PGothic"/>
              </a:rPr>
              <a:t>Family members feel and behave connected to each other. </a:t>
            </a:r>
          </a:p>
          <a:p>
            <a:r>
              <a:rPr lang="en-US" sz="1800" dirty="0">
                <a:solidFill>
                  <a:schemeClr val="accent2"/>
                </a:solidFill>
                <a:ea typeface="MS PGothic"/>
              </a:rPr>
              <a:t>Family members maintain accountability and hold others accountable via the mission statement.</a:t>
            </a: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MS PGothic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ea typeface="MS PGothic"/>
              </a:rPr>
              <a:t>A family mission statement </a:t>
            </a:r>
            <a:r>
              <a:rPr lang="en-US" sz="1800" i="1" dirty="0">
                <a:solidFill>
                  <a:schemeClr val="accent2"/>
                </a:solidFill>
                <a:ea typeface="MS PGothic"/>
              </a:rPr>
              <a:t>supports</a:t>
            </a:r>
            <a:r>
              <a:rPr lang="en-US" sz="1800" dirty="0">
                <a:solidFill>
                  <a:schemeClr val="accent2"/>
                </a:solidFill>
                <a:ea typeface="MS PGothic"/>
              </a:rPr>
              <a:t> shared family </a:t>
            </a:r>
            <a:r>
              <a:rPr lang="en-US" sz="1800" b="1" dirty="0">
                <a:solidFill>
                  <a:schemeClr val="accent2"/>
                </a:solidFill>
                <a:ea typeface="MS PGothic"/>
              </a:rPr>
              <a:t>values, purpose, and vision.</a:t>
            </a: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MS PGothic"/>
            </a:endParaRPr>
          </a:p>
          <a:p>
            <a:r>
              <a:rPr lang="en-US" sz="1800" dirty="0">
                <a:solidFill>
                  <a:schemeClr val="accent2"/>
                </a:solidFill>
                <a:ea typeface="MS PGothic"/>
              </a:rPr>
              <a:t>Sample values: Health &amp; safety, Honesty &amp; trust, Fun &amp; adventure</a:t>
            </a:r>
          </a:p>
          <a:p>
            <a:r>
              <a:rPr lang="en-US" sz="1800" dirty="0">
                <a:solidFill>
                  <a:schemeClr val="accent2"/>
                </a:solidFill>
                <a:ea typeface="MS PGothic"/>
              </a:rPr>
              <a:t>Sample purpose: Provide a loving and secure home environment where each family member can thrive.</a:t>
            </a:r>
          </a:p>
          <a:p>
            <a:r>
              <a:rPr lang="en-US" sz="1800" dirty="0">
                <a:solidFill>
                  <a:schemeClr val="accent2"/>
                </a:solidFill>
                <a:ea typeface="MS PGothic"/>
              </a:rPr>
              <a:t>Sample vision: Our family will support each other in a genuinely caring way.</a:t>
            </a:r>
          </a:p>
          <a:p>
            <a:pPr marL="0" indent="0">
              <a:buNone/>
            </a:pPr>
            <a:endParaRPr lang="en-US" sz="1800" dirty="0">
              <a:solidFill>
                <a:schemeClr val="accent2"/>
              </a:solidFill>
              <a:ea typeface="MS PGothic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  <a:ea typeface="MS PGothic"/>
              </a:rPr>
              <a:t>A family mission statement </a:t>
            </a:r>
            <a:r>
              <a:rPr lang="en-US" sz="1800" i="1" dirty="0">
                <a:solidFill>
                  <a:schemeClr val="accent2"/>
                </a:solidFill>
                <a:ea typeface="MS PGothic"/>
              </a:rPr>
              <a:t>guides</a:t>
            </a:r>
            <a:r>
              <a:rPr lang="en-US" sz="1800" dirty="0">
                <a:solidFill>
                  <a:schemeClr val="accent2"/>
                </a:solidFill>
                <a:ea typeface="MS PGothic"/>
              </a:rPr>
              <a:t> family member’s </a:t>
            </a:r>
            <a:r>
              <a:rPr lang="en-US" sz="1800" b="1" dirty="0">
                <a:solidFill>
                  <a:schemeClr val="accent2"/>
                </a:solidFill>
                <a:ea typeface="MS PGothic"/>
              </a:rPr>
              <a:t>expectations, rules, consequences, limits, and boundaries</a:t>
            </a:r>
            <a:r>
              <a:rPr lang="en-US" sz="1800" dirty="0">
                <a:solidFill>
                  <a:schemeClr val="accent2"/>
                </a:solidFill>
                <a:ea typeface="MS PGothic"/>
              </a:rPr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006F-D310-4CAD-ADC2-3281D053D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97AA1ED3-DCF3-4A38-A869-EB2A5540F5DB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1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51AC88-DD8E-4DAD-8663-EA402819A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Mission Statement (notes)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756D0-7D47-4151-ACD5-CD4177520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7B50F7C2-530D-4FE6-BB55-23FDE078F5B5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89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51AC88-DD8E-4DAD-8663-EA402819A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771" y="202179"/>
            <a:ext cx="10667999" cy="685800"/>
          </a:xfrm>
        </p:spPr>
        <p:txBody>
          <a:bodyPr/>
          <a:lstStyle/>
          <a:p>
            <a:r>
              <a:rPr lang="en-US" dirty="0"/>
              <a:t>Family Mission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756D0-7D47-4151-ACD5-CD4177520E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7B50F7C2-530D-4FE6-BB55-23FDE078F5B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DA5BFFF3-8CF1-408B-9297-CD085B483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698692"/>
              </p:ext>
            </p:extLst>
          </p:nvPr>
        </p:nvGraphicFramePr>
        <p:xfrm>
          <a:off x="0" y="1539432"/>
          <a:ext cx="12192000" cy="5318567"/>
        </p:xfrm>
        <a:graphic>
          <a:graphicData uri="http://schemas.openxmlformats.org/drawingml/2006/table">
            <a:tbl>
              <a:tblPr firstRow="1" bandRow="1"/>
              <a:tblGrid>
                <a:gridCol w="4064000">
                  <a:extLst>
                    <a:ext uri="{9D8B030D-6E8A-4147-A177-3AD203B41FA5}">
                      <a16:colId xmlns:a16="http://schemas.microsoft.com/office/drawing/2014/main" val="32597230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04438645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029186"/>
                    </a:ext>
                  </a:extLst>
                </a:gridCol>
              </a:tblGrid>
              <a:tr h="387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Our Purpose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7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Desired Behaviors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77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Our Vision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7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102957"/>
                  </a:ext>
                </a:extLst>
              </a:tr>
              <a:tr h="6181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Incorporate</a:t>
                      </a:r>
                      <a:r>
                        <a:rPr lang="en-US" sz="16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your family’s values into a purpose statement.</a:t>
                      </a:r>
                      <a:endParaRPr lang="en-US" sz="16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Identify</a:t>
                      </a:r>
                      <a:r>
                        <a:rPr lang="en-US" sz="160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expectations, ground rules, rituals that support our purpose.</a:t>
                      </a:r>
                      <a:endParaRPr lang="en-US" sz="1600" i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0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600" i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Describe your family’s desired way-of-being as an organizational system.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3B0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931778"/>
                  </a:ext>
                </a:extLst>
              </a:tr>
              <a:tr h="4312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86744"/>
                  </a:ext>
                </a:extLst>
              </a:tr>
            </a:tbl>
          </a:graphicData>
        </a:graphic>
      </p:graphicFrame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0736E42A-5EEB-4D6F-B5DC-612A52D81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701781"/>
              </p:ext>
            </p:extLst>
          </p:nvPr>
        </p:nvGraphicFramePr>
        <p:xfrm>
          <a:off x="13335" y="935449"/>
          <a:ext cx="12192000" cy="370840"/>
        </p:xfrm>
        <a:graphic>
          <a:graphicData uri="http://schemas.openxmlformats.org/drawingml/2006/table">
            <a:tbl>
              <a:tblPr firstRow="1" bandRow="1"/>
              <a:tblGrid>
                <a:gridCol w="2193188">
                  <a:extLst>
                    <a:ext uri="{9D8B030D-6E8A-4147-A177-3AD203B41FA5}">
                      <a16:colId xmlns:a16="http://schemas.microsoft.com/office/drawing/2014/main" val="3908518339"/>
                    </a:ext>
                  </a:extLst>
                </a:gridCol>
                <a:gridCol w="9998812">
                  <a:extLst>
                    <a:ext uri="{9D8B030D-6E8A-4147-A177-3AD203B41FA5}">
                      <a16:colId xmlns:a16="http://schemas.microsoft.com/office/drawing/2014/main" val="230622438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Date: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8E8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List</a:t>
                      </a:r>
                      <a:r>
                        <a:rPr lang="en-US" sz="1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5-7 shared values:</a:t>
                      </a:r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3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3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18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Page </a:t>
            </a:r>
            <a:fld id="{9E780CF1-3029-4AC9-8FC1-361761531CB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4B2C3A-BDEC-4369-B968-84EEE5199DA8}"/>
              </a:ext>
            </a:extLst>
          </p:cNvPr>
          <p:cNvCxnSpPr>
            <a:cxnSpLocks/>
          </p:cNvCxnSpPr>
          <p:nvPr/>
        </p:nvCxnSpPr>
        <p:spPr>
          <a:xfrm>
            <a:off x="674451" y="5583677"/>
            <a:ext cx="107782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B539B2C-ACBC-4D86-9227-432B1CD179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4819" y="870453"/>
            <a:ext cx="12167181" cy="5127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33F8B2-0373-4A7B-817C-7DFFF22D3E3B}"/>
              </a:ext>
            </a:extLst>
          </p:cNvPr>
          <p:cNvSpPr txBox="1"/>
          <p:nvPr/>
        </p:nvSpPr>
        <p:spPr>
          <a:xfrm>
            <a:off x="27399" y="6044523"/>
            <a:ext cx="12171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Holli Kaplan</a:t>
            </a:r>
          </a:p>
          <a:p>
            <a:pPr algn="ctr"/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holli@force-of-nurture.com</a:t>
            </a:r>
          </a:p>
        </p:txBody>
      </p:sp>
      <p:pic>
        <p:nvPicPr>
          <p:cNvPr id="3074" name="Picture 2" descr="Force of Nurture">
            <a:extLst>
              <a:ext uri="{FF2B5EF4-FFF2-40B4-BE49-F238E27FC236}">
                <a16:creationId xmlns:a16="http://schemas.microsoft.com/office/drawing/2014/main" id="{63421507-32D5-4BA9-99E8-E852AC7B2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194" y="170200"/>
            <a:ext cx="2173699" cy="57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default 1">
      <a:dk1>
        <a:srgbClr val="386EB1"/>
      </a:dk1>
      <a:lt1>
        <a:srgbClr val="FFFFFF"/>
      </a:lt1>
      <a:dk2>
        <a:srgbClr val="FF7F00"/>
      </a:dk2>
      <a:lt2>
        <a:srgbClr val="B3B1B2"/>
      </a:lt2>
      <a:accent1>
        <a:srgbClr val="99D47F"/>
      </a:accent1>
      <a:accent2>
        <a:srgbClr val="646464"/>
      </a:accent2>
      <a:accent3>
        <a:srgbClr val="FFFFFF"/>
      </a:accent3>
      <a:accent4>
        <a:srgbClr val="2E5D97"/>
      </a:accent4>
      <a:accent5>
        <a:srgbClr val="CAE6C0"/>
      </a:accent5>
      <a:accent6>
        <a:srgbClr val="5A5A5A"/>
      </a:accent6>
      <a:hlink>
        <a:srgbClr val="8FA8CF"/>
      </a:hlink>
      <a:folHlink>
        <a:srgbClr val="FFB300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E09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1">
        <a:dk1>
          <a:srgbClr val="386EB1"/>
        </a:dk1>
        <a:lt1>
          <a:srgbClr val="FFFFFF"/>
        </a:lt1>
        <a:dk2>
          <a:srgbClr val="FF7F00"/>
        </a:dk2>
        <a:lt2>
          <a:srgbClr val="B3B1B2"/>
        </a:lt2>
        <a:accent1>
          <a:srgbClr val="99D47F"/>
        </a:accent1>
        <a:accent2>
          <a:srgbClr val="646464"/>
        </a:accent2>
        <a:accent3>
          <a:srgbClr val="FFFFFF"/>
        </a:accent3>
        <a:accent4>
          <a:srgbClr val="2E5D97"/>
        </a:accent4>
        <a:accent5>
          <a:srgbClr val="CAE6C0"/>
        </a:accent5>
        <a:accent6>
          <a:srgbClr val="5A5A5A"/>
        </a:accent6>
        <a:hlink>
          <a:srgbClr val="8FA8CF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9AB1BC93D4E4D960A38F828B74F9A" ma:contentTypeVersion="11" ma:contentTypeDescription="Create a new document." ma:contentTypeScope="" ma:versionID="9e6ad96857abe93a7e4afabb82ddc745">
  <xsd:schema xmlns:xsd="http://www.w3.org/2001/XMLSchema" xmlns:xs="http://www.w3.org/2001/XMLSchema" xmlns:p="http://schemas.microsoft.com/office/2006/metadata/properties" xmlns:ns2="3c7d788f-59f0-4ee8-87d4-6b60b595ee8d" xmlns:ns3="2b6f4d9c-e67e-4634-a886-8566b3a998fa" targetNamespace="http://schemas.microsoft.com/office/2006/metadata/properties" ma:root="true" ma:fieldsID="f48c0bfb818dcfb593aa3cb0a693ce37" ns2:_="" ns3:_="">
    <xsd:import namespace="3c7d788f-59f0-4ee8-87d4-6b60b595ee8d"/>
    <xsd:import namespace="2b6f4d9c-e67e-4634-a886-8566b3a998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d788f-59f0-4ee8-87d4-6b60b595ee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f4d9c-e67e-4634-a886-8566b3a998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09BFA3-678E-4320-94FB-733026AE45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7d788f-59f0-4ee8-87d4-6b60b595ee8d"/>
    <ds:schemaRef ds:uri="2b6f4d9c-e67e-4634-a886-8566b3a998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7FC39C-63C1-408D-B9BD-5F2A3E3C4E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AE520-F594-4485-A6BC-08138B0B339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42230</TotalTime>
  <Words>288</Words>
  <Application>Microsoft Macintosh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default</vt:lpstr>
      <vt:lpstr>FAMILY MISSION STATEMENT </vt:lpstr>
      <vt:lpstr>Family Mission Statement Overview</vt:lpstr>
      <vt:lpstr>Family Mission Statement (notes) </vt:lpstr>
      <vt:lpstr>Family Mission statement</vt:lpstr>
      <vt:lpstr>PowerPoint Presentation</vt:lpstr>
    </vt:vector>
  </TitlesOfParts>
  <Company>InnovationPoint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Future of Wellness” – Panel One</dc:title>
  <dc:creator>Derrick Palmer, InnovationPoint LLC</dc:creator>
  <cp:lastModifiedBy>Holli Kaplan</cp:lastModifiedBy>
  <cp:revision>2666</cp:revision>
  <cp:lastPrinted>2017-06-29T17:48:07Z</cp:lastPrinted>
  <dcterms:created xsi:type="dcterms:W3CDTF">2006-11-15T21:25:34Z</dcterms:created>
  <dcterms:modified xsi:type="dcterms:W3CDTF">2020-08-03T21:26:59Z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0x010100D899AB1BC93D4E4D960A38F828B74F9A</vt:lpwstr>
  </property>
</Properties>
</file>