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867" r:id="rId5"/>
    <p:sldId id="888" r:id="rId6"/>
    <p:sldId id="891" r:id="rId7"/>
    <p:sldId id="892" r:id="rId8"/>
    <p:sldId id="822" r:id="rId9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A0"/>
    <a:srgbClr val="74777A"/>
    <a:srgbClr val="EAEAEA"/>
    <a:srgbClr val="A3B0B9"/>
    <a:srgbClr val="F9A89D"/>
    <a:srgbClr val="FBC3BB"/>
    <a:srgbClr val="656565"/>
    <a:srgbClr val="FFB200"/>
    <a:srgbClr val="FFF0CD"/>
    <a:srgbClr val="3A8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3731" autoAdjust="0"/>
  </p:normalViewPr>
  <p:slideViewPr>
    <p:cSldViewPr snapToGrid="0">
      <p:cViewPr varScale="1">
        <p:scale>
          <a:sx n="104" d="100"/>
          <a:sy n="104" d="100"/>
        </p:scale>
        <p:origin x="107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33"/>
    </p:cViewPr>
  </p:sorterViewPr>
  <p:notesViewPr>
    <p:cSldViewPr snapToGrid="0">
      <p:cViewPr varScale="1">
        <p:scale>
          <a:sx n="83" d="100"/>
          <a:sy n="83" d="100"/>
        </p:scale>
        <p:origin x="37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6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6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92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6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F6960EF9-4439-4919-9B4A-D3AC4DCA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6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kern="1200" dirty="0">
              <a:solidFill>
                <a:schemeClr val="tx1"/>
              </a:solidFill>
              <a:effectLst/>
              <a:latin typeface="Times New Roman" pitchFamily="18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D725A-5408-4302-B9A1-CBFE57456FD3}" type="slidenum">
              <a:rPr lang="en-US" altLang="en-US" sz="1300" smtClean="0"/>
              <a:pPr/>
              <a:t>1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80203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60EF9-4439-4919-9B4A-D3AC4DCA7CB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6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60EF9-4439-4919-9B4A-D3AC4DCA7CB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4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60EF9-4439-4919-9B4A-D3AC4DCA7CB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16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D725A-5408-4302-B9A1-CBFE57456FD3}" type="slidenum">
              <a:rPr lang="en-US" altLang="en-US" sz="1300" smtClean="0"/>
              <a:pPr/>
              <a:t>5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5901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9A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7AA1ED3-DCF3-4A38-A869-EB2A5540F5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2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0633261-96F6-4006-9F7D-276A02F3EA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B50F7C2-530D-4FE6-BB55-23FDE078F5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DB36929-03C4-4BD8-85A6-12F195AEC0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06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C5FCAFC-312D-4777-AA72-5B01BBB04C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6457451-A83B-49A1-A49D-2FB56A5CA9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5BA355B-BB51-45E4-AD6B-2E5C2149E6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8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CA1F617-28ED-4D1D-A145-4DD4DED946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81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343BA6E-8639-4A65-B07C-FAE0A487CF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7621069-0958-4B18-B13D-663D92D67D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52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1"/>
            </a:gs>
            <a:gs pos="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3202AD-1E13-42AB-8568-76D3EF907A55}"/>
              </a:ext>
            </a:extLst>
          </p:cNvPr>
          <p:cNvSpPr/>
          <p:nvPr userDrawn="1"/>
        </p:nvSpPr>
        <p:spPr>
          <a:xfrm>
            <a:off x="1" y="5993705"/>
            <a:ext cx="12192000" cy="8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668000" cy="46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2317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92AFCAC-E909-4CBA-8E24-073622F081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667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987425"/>
            <a:ext cx="106679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orce of Nurture">
            <a:extLst>
              <a:ext uri="{FF2B5EF4-FFF2-40B4-BE49-F238E27FC236}">
                <a16:creationId xmlns:a16="http://schemas.microsoft.com/office/drawing/2014/main" id="{408B4865-2801-45B4-B804-9D095F036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3" y="6153412"/>
            <a:ext cx="2169155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91875" y="1035635"/>
            <a:ext cx="10703065" cy="0"/>
          </a:xfrm>
          <a:prstGeom prst="line">
            <a:avLst/>
          </a:prstGeom>
          <a:ln>
            <a:solidFill>
              <a:srgbClr val="8792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A89D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4CC120B-5DEA-477F-8D86-CCCB3505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45"/>
            <a:ext cx="12192000" cy="753625"/>
          </a:xfrm>
        </p:spPr>
        <p:txBody>
          <a:bodyPr/>
          <a:lstStyle/>
          <a:p>
            <a:pPr algn="ctr"/>
            <a:r>
              <a:rPr lang="en-US">
                <a:ea typeface="MS PGothic"/>
              </a:rPr>
              <a:t>FAMILY MEETINGS</a:t>
            </a:r>
            <a:br>
              <a:rPr lang="en-US" dirty="0">
                <a:ea typeface="MS PGothic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6EC47-A314-4E58-8E92-B5B347DB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070"/>
            <a:ext cx="12192000" cy="5185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366F8B-B5F5-4739-BE29-3DCC66E8C6CB}"/>
              </a:ext>
            </a:extLst>
          </p:cNvPr>
          <p:cNvSpPr txBox="1"/>
          <p:nvPr/>
        </p:nvSpPr>
        <p:spPr>
          <a:xfrm>
            <a:off x="9410497" y="6180417"/>
            <a:ext cx="27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65000"/>
                  </a:schemeClr>
                </a:solidFill>
              </a:rPr>
              <a:t>Holli Kaplan</a:t>
            </a:r>
          </a:p>
          <a:p>
            <a:pPr algn="ctr"/>
            <a:r>
              <a:rPr lang="en-US" sz="1400" dirty="0">
                <a:solidFill>
                  <a:schemeClr val="accent3">
                    <a:lumMod val="65000"/>
                  </a:schemeClr>
                </a:solidFill>
              </a:rPr>
              <a:t>holli@force-of-nurture.com</a:t>
            </a:r>
          </a:p>
        </p:txBody>
      </p:sp>
    </p:spTree>
    <p:extLst>
      <p:ext uri="{BB962C8B-B14F-4D97-AF65-F5344CB8AC3E}">
        <p14:creationId xmlns:p14="http://schemas.microsoft.com/office/powerpoint/2010/main" val="35733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1333-ED90-44B9-8F72-9C50BFB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53" y="304800"/>
            <a:ext cx="10750714" cy="685800"/>
          </a:xfrm>
        </p:spPr>
        <p:txBody>
          <a:bodyPr/>
          <a:lstStyle/>
          <a:p>
            <a:r>
              <a:rPr lang="en-US" dirty="0"/>
              <a:t>Family Meeting Overview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006F-D310-4CAD-ADC2-3281D053D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97AA1ED3-DCF3-4A38-A869-EB2A5540F5D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5153" y="1373159"/>
            <a:ext cx="10813583" cy="492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4777A"/>
                </a:solidFill>
              </a:rPr>
              <a:t>Create a Positive Intention</a:t>
            </a:r>
            <a:endParaRPr lang="en-US" sz="1600" dirty="0">
              <a:solidFill>
                <a:srgbClr val="74777A"/>
              </a:solidFill>
            </a:endParaRPr>
          </a:p>
          <a:p>
            <a:r>
              <a:rPr lang="en-US" sz="1400" dirty="0">
                <a:solidFill>
                  <a:srgbClr val="74777A"/>
                </a:solidFill>
              </a:rPr>
              <a:t>When you set your positive intention for a family meeting, you invite behavior that matches that intention. A sample intention is: </a:t>
            </a:r>
            <a:r>
              <a:rPr lang="en-US" sz="1400" i="1" dirty="0">
                <a:solidFill>
                  <a:srgbClr val="74777A"/>
                </a:solidFill>
              </a:rPr>
              <a:t>Create a harmonious environment and engage in productive communication. </a:t>
            </a:r>
            <a:endParaRPr lang="en-US" sz="1400" dirty="0">
              <a:solidFill>
                <a:srgbClr val="74777A"/>
              </a:solidFill>
            </a:endParaRPr>
          </a:p>
          <a:p>
            <a:r>
              <a:rPr lang="en-US" sz="1400" b="1" dirty="0">
                <a:solidFill>
                  <a:srgbClr val="74777A"/>
                </a:solidFill>
              </a:rPr>
              <a:t> </a:t>
            </a:r>
            <a:endParaRPr lang="en-US" sz="1400" dirty="0">
              <a:solidFill>
                <a:srgbClr val="74777A"/>
              </a:solidFill>
            </a:endParaRPr>
          </a:p>
          <a:p>
            <a:r>
              <a:rPr lang="en-US" sz="1600" b="1" dirty="0">
                <a:solidFill>
                  <a:srgbClr val="74777A"/>
                </a:solidFill>
              </a:rPr>
              <a:t>Create a Structure</a:t>
            </a:r>
            <a:endParaRPr lang="en-US" sz="1600" dirty="0">
              <a:solidFill>
                <a:srgbClr val="74777A"/>
              </a:solidFill>
            </a:endParaRPr>
          </a:p>
          <a:p>
            <a:r>
              <a:rPr lang="en-US" sz="1400" dirty="0">
                <a:solidFill>
                  <a:srgbClr val="74777A"/>
                </a:solidFill>
              </a:rPr>
              <a:t>Creating and maintaining a dependable structure for family meetings keeps participants’ expectations aligned and cultivates a smooth meeting process. Three components of effective structure are: clarity, ability, and motivation.</a:t>
            </a:r>
          </a:p>
          <a:p>
            <a:endParaRPr lang="en-US" sz="1400" dirty="0">
              <a:solidFill>
                <a:srgbClr val="74777A"/>
              </a:solidFill>
            </a:endParaRPr>
          </a:p>
          <a:p>
            <a:pPr lvl="1"/>
            <a:r>
              <a:rPr lang="en-US" sz="1200" b="1" dirty="0">
                <a:solidFill>
                  <a:srgbClr val="74777A"/>
                </a:solidFill>
              </a:rPr>
              <a:t>Provide Clarity</a:t>
            </a:r>
            <a:endParaRPr lang="en-US" sz="1200" dirty="0">
              <a:solidFill>
                <a:srgbClr val="74777A"/>
              </a:solidFill>
            </a:endParaRPr>
          </a:p>
          <a:p>
            <a:pPr lvl="1"/>
            <a:r>
              <a:rPr lang="en-US" sz="1200" u="sng" dirty="0">
                <a:solidFill>
                  <a:srgbClr val="74777A"/>
                </a:solidFill>
              </a:rPr>
              <a:t>Review Family Mission Statement</a:t>
            </a:r>
            <a:r>
              <a:rPr lang="en-US" sz="1200" dirty="0">
                <a:solidFill>
                  <a:srgbClr val="74777A"/>
                </a:solidFill>
              </a:rPr>
              <a:t>: This is an ideal agenda item to discuss and develop during your first family meeting. A family’s mission statement is based on a shared family vision derived from values and intentions. </a:t>
            </a:r>
          </a:p>
          <a:p>
            <a:pPr lvl="1"/>
            <a:r>
              <a:rPr lang="en-US" sz="1200" dirty="0">
                <a:solidFill>
                  <a:srgbClr val="74777A"/>
                </a:solidFill>
              </a:rPr>
              <a:t>	</a:t>
            </a:r>
          </a:p>
          <a:p>
            <a:pPr lvl="1"/>
            <a:r>
              <a:rPr lang="en-US" sz="1200" u="sng" dirty="0">
                <a:solidFill>
                  <a:srgbClr val="74777A"/>
                </a:solidFill>
              </a:rPr>
              <a:t>Review Communication Ground Rules</a:t>
            </a:r>
            <a:r>
              <a:rPr lang="en-US" sz="1200" dirty="0">
                <a:solidFill>
                  <a:srgbClr val="74777A"/>
                </a:solidFill>
              </a:rPr>
              <a:t>: Take turns speaking, abstain from digital devices, etc.</a:t>
            </a:r>
          </a:p>
          <a:p>
            <a:pPr lvl="1"/>
            <a:endParaRPr lang="en-US" sz="1200" dirty="0">
              <a:solidFill>
                <a:srgbClr val="74777A"/>
              </a:solidFill>
            </a:endParaRPr>
          </a:p>
          <a:p>
            <a:pPr lvl="1"/>
            <a:r>
              <a:rPr lang="en-US" sz="1200" b="1" dirty="0">
                <a:solidFill>
                  <a:srgbClr val="74777A"/>
                </a:solidFill>
              </a:rPr>
              <a:t>Assess Ability</a:t>
            </a:r>
            <a:endParaRPr lang="en-US" sz="1200" dirty="0">
              <a:solidFill>
                <a:srgbClr val="74777A"/>
              </a:solidFill>
            </a:endParaRPr>
          </a:p>
          <a:p>
            <a:pPr lvl="1"/>
            <a:r>
              <a:rPr lang="en-US" sz="1200" dirty="0">
                <a:solidFill>
                  <a:srgbClr val="74777A"/>
                </a:solidFill>
              </a:rPr>
              <a:t>Ensure that family meetings set up for an experience and outcomes that work for all participants. Identify who is able to lead/co-lead the family meeting. Establish who is able to realistically take-on action items generated in family meetings.</a:t>
            </a:r>
          </a:p>
          <a:p>
            <a:pPr lvl="1"/>
            <a:endParaRPr lang="en-US" sz="1200" b="1" dirty="0">
              <a:solidFill>
                <a:srgbClr val="74777A"/>
              </a:solidFill>
            </a:endParaRPr>
          </a:p>
          <a:p>
            <a:pPr lvl="1"/>
            <a:r>
              <a:rPr lang="en-US" sz="1200" b="1" dirty="0">
                <a:solidFill>
                  <a:srgbClr val="74777A"/>
                </a:solidFill>
              </a:rPr>
              <a:t>Build Motivation</a:t>
            </a:r>
            <a:endParaRPr lang="en-US" sz="1200" dirty="0">
              <a:solidFill>
                <a:srgbClr val="74777A"/>
              </a:solidFill>
            </a:endParaRPr>
          </a:p>
          <a:p>
            <a:pPr lvl="1"/>
            <a:r>
              <a:rPr lang="en-US" sz="1200" dirty="0">
                <a:solidFill>
                  <a:srgbClr val="74777A"/>
                </a:solidFill>
              </a:rPr>
              <a:t>Know what motivates each member to be bought-in to the family meeting process. Invite autonomy into the family meeting process to promote intrinsic motivation for children to participate.</a:t>
            </a:r>
          </a:p>
          <a:p>
            <a:pPr lvl="0"/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11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1333-ED90-44B9-8F72-9C50BFB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53" y="304800"/>
            <a:ext cx="10750714" cy="685800"/>
          </a:xfrm>
        </p:spPr>
        <p:txBody>
          <a:bodyPr/>
          <a:lstStyle/>
          <a:p>
            <a:r>
              <a:rPr lang="en-US" dirty="0"/>
              <a:t>Family Meeting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006F-D310-4CAD-ADC2-3281D053D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97AA1ED3-DCF3-4A38-A869-EB2A5540F5D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3253" y="1271559"/>
            <a:ext cx="108135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4777A"/>
                </a:solidFill>
              </a:rPr>
              <a:t>1. Call-to-Order Question (sample ideas):</a:t>
            </a:r>
            <a:endParaRPr lang="en-US" sz="1400" dirty="0">
              <a:solidFill>
                <a:srgbClr val="74777A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What was the highlight and lowlight of your day?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What are you grateful for in this moment?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What do you need to put aside right now to be fully present?</a:t>
            </a:r>
          </a:p>
          <a:p>
            <a:r>
              <a:rPr lang="en-US" sz="1400" dirty="0">
                <a:solidFill>
                  <a:srgbClr val="74777A"/>
                </a:solidFill>
              </a:rPr>
              <a:t> </a:t>
            </a:r>
          </a:p>
          <a:p>
            <a:r>
              <a:rPr lang="en-US" sz="1400" b="1" dirty="0">
                <a:solidFill>
                  <a:srgbClr val="74777A"/>
                </a:solidFill>
              </a:rPr>
              <a:t>2. Review Last Week’s Family Meeting</a:t>
            </a:r>
            <a:r>
              <a:rPr lang="en-US" sz="1400" dirty="0">
                <a:solidFill>
                  <a:srgbClr val="74777A"/>
                </a:solidFill>
              </a:rPr>
              <a:t>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Progress Report on action items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Unfinished business </a:t>
            </a:r>
          </a:p>
          <a:p>
            <a:r>
              <a:rPr lang="en-US" sz="1400" dirty="0">
                <a:solidFill>
                  <a:srgbClr val="74777A"/>
                </a:solidFill>
              </a:rPr>
              <a:t> </a:t>
            </a:r>
          </a:p>
          <a:p>
            <a:r>
              <a:rPr lang="en-US" sz="1400" b="1" dirty="0">
                <a:solidFill>
                  <a:srgbClr val="74777A"/>
                </a:solidFill>
              </a:rPr>
              <a:t>3. Preview Today’s Agenda</a:t>
            </a:r>
            <a:endParaRPr lang="en-US" sz="1400" dirty="0">
              <a:solidFill>
                <a:srgbClr val="74777A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List the topics to discuss based on family member inputs</a:t>
            </a:r>
          </a:p>
          <a:p>
            <a:r>
              <a:rPr lang="en-US" sz="1400" dirty="0">
                <a:solidFill>
                  <a:srgbClr val="74777A"/>
                </a:solidFill>
              </a:rPr>
              <a:t> </a:t>
            </a:r>
          </a:p>
          <a:p>
            <a:r>
              <a:rPr lang="en-US" sz="1400" b="1" dirty="0">
                <a:solidFill>
                  <a:srgbClr val="74777A"/>
                </a:solidFill>
              </a:rPr>
              <a:t>4. Discuss for Each Topic:</a:t>
            </a:r>
            <a:endParaRPr lang="en-US" sz="1400" dirty="0">
              <a:solidFill>
                <a:srgbClr val="74777A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Needs/Wants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Obstacles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Concerns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Goals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Action Items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Assignment of Steps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Complete by date</a:t>
            </a:r>
          </a:p>
          <a:p>
            <a:r>
              <a:rPr lang="en-US" sz="1400" dirty="0">
                <a:solidFill>
                  <a:srgbClr val="74777A"/>
                </a:solidFill>
              </a:rPr>
              <a:t> </a:t>
            </a:r>
          </a:p>
          <a:p>
            <a:r>
              <a:rPr lang="en-US" sz="1400" b="1" dirty="0">
                <a:solidFill>
                  <a:srgbClr val="74777A"/>
                </a:solidFill>
              </a:rPr>
              <a:t>5. Close Meeting With a Ritual</a:t>
            </a:r>
            <a:endParaRPr lang="en-US" sz="1400" dirty="0">
              <a:solidFill>
                <a:srgbClr val="74777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74777A"/>
                </a:solidFill>
              </a:rPr>
              <a:t>Implement a song, joke, story, family handshake or something that uniquely signifies closure for your family.</a:t>
            </a:r>
          </a:p>
        </p:txBody>
      </p:sp>
    </p:spTree>
    <p:extLst>
      <p:ext uri="{BB962C8B-B14F-4D97-AF65-F5344CB8AC3E}">
        <p14:creationId xmlns:p14="http://schemas.microsoft.com/office/powerpoint/2010/main" val="224365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51AC88-DD8E-4DAD-8663-EA402819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71" y="202179"/>
            <a:ext cx="10667999" cy="685800"/>
          </a:xfrm>
        </p:spPr>
        <p:txBody>
          <a:bodyPr/>
          <a:lstStyle/>
          <a:p>
            <a:r>
              <a:rPr lang="en-US" dirty="0"/>
              <a:t>Family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756D0-7D47-4151-ACD5-CD4177520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7B50F7C2-530D-4FE6-BB55-23FDE078F5B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DA5BFFF3-8CF1-408B-9297-CD085B48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00896"/>
              </p:ext>
            </p:extLst>
          </p:nvPr>
        </p:nvGraphicFramePr>
        <p:xfrm>
          <a:off x="0" y="1539432"/>
          <a:ext cx="12192000" cy="5523418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3259723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443864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029186"/>
                    </a:ext>
                  </a:extLst>
                </a:gridCol>
              </a:tblGrid>
              <a:tr h="387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Agenda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7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7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Goals &amp;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Action Steps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02957"/>
                  </a:ext>
                </a:extLst>
              </a:tr>
              <a:tr h="61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Topics generated by family member input.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Beliefs, needs,</a:t>
                      </a:r>
                      <a:r>
                        <a:rPr lang="en-US" sz="16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wants, feelings, obstacles, possible solutions.</a:t>
                      </a:r>
                      <a:endParaRPr lang="en-US" sz="16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Make desired outcome SMART: Specific, Measureable, Achievable, Relevant, Time bound. Determine who does what by when.</a:t>
                      </a:r>
                      <a:endParaRPr lang="en-US" sz="16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31778"/>
                  </a:ext>
                </a:extLst>
              </a:tr>
              <a:tr h="431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86744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736E42A-5EEB-4D6F-B5DC-612A52D81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48809"/>
              </p:ext>
            </p:extLst>
          </p:nvPr>
        </p:nvGraphicFramePr>
        <p:xfrm>
          <a:off x="13335" y="935449"/>
          <a:ext cx="12192000" cy="370840"/>
        </p:xfrm>
        <a:graphic>
          <a:graphicData uri="http://schemas.openxmlformats.org/drawingml/2006/table">
            <a:tbl>
              <a:tblPr firstRow="1" bandRow="1"/>
              <a:tblGrid>
                <a:gridCol w="4049379">
                  <a:extLst>
                    <a:ext uri="{9D8B030D-6E8A-4147-A177-3AD203B41FA5}">
                      <a16:colId xmlns:a16="http://schemas.microsoft.com/office/drawing/2014/main" val="3908518339"/>
                    </a:ext>
                  </a:extLst>
                </a:gridCol>
                <a:gridCol w="8142621">
                  <a:extLst>
                    <a:ext uri="{9D8B030D-6E8A-4147-A177-3AD203B41FA5}">
                      <a16:colId xmlns:a16="http://schemas.microsoft.com/office/drawing/2014/main" val="230622438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Date: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8E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Attendance: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7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</a:t>
            </a:r>
            <a:fld id="{9E780CF1-3029-4AC9-8FC1-361761531CB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4B2C3A-BDEC-4369-B968-84EEE5199DA8}"/>
              </a:ext>
            </a:extLst>
          </p:cNvPr>
          <p:cNvCxnSpPr>
            <a:cxnSpLocks/>
          </p:cNvCxnSpPr>
          <p:nvPr/>
        </p:nvCxnSpPr>
        <p:spPr>
          <a:xfrm>
            <a:off x="674451" y="5583677"/>
            <a:ext cx="107782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B539B2C-ACBC-4D86-9227-432B1CD1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4819" y="870453"/>
            <a:ext cx="12167181" cy="5127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3F8B2-0373-4A7B-817C-7DFFF22D3E3B}"/>
              </a:ext>
            </a:extLst>
          </p:cNvPr>
          <p:cNvSpPr txBox="1"/>
          <p:nvPr/>
        </p:nvSpPr>
        <p:spPr>
          <a:xfrm>
            <a:off x="27399" y="6044523"/>
            <a:ext cx="12171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Holli Kaplan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holli@force-of-nurture.com</a:t>
            </a:r>
          </a:p>
        </p:txBody>
      </p:sp>
      <p:pic>
        <p:nvPicPr>
          <p:cNvPr id="3074" name="Picture 2" descr="Force of Nurture">
            <a:extLst>
              <a:ext uri="{FF2B5EF4-FFF2-40B4-BE49-F238E27FC236}">
                <a16:creationId xmlns:a16="http://schemas.microsoft.com/office/drawing/2014/main" id="{63421507-32D5-4BA9-99E8-E852AC7B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170200"/>
            <a:ext cx="2173699" cy="5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 1">
      <a:dk1>
        <a:srgbClr val="386EB1"/>
      </a:dk1>
      <a:lt1>
        <a:srgbClr val="FFFFFF"/>
      </a:lt1>
      <a:dk2>
        <a:srgbClr val="FF7F00"/>
      </a:dk2>
      <a:lt2>
        <a:srgbClr val="B3B1B2"/>
      </a:lt2>
      <a:accent1>
        <a:srgbClr val="99D47F"/>
      </a:accent1>
      <a:accent2>
        <a:srgbClr val="646464"/>
      </a:accent2>
      <a:accent3>
        <a:srgbClr val="FFFFFF"/>
      </a:accent3>
      <a:accent4>
        <a:srgbClr val="2E5D97"/>
      </a:accent4>
      <a:accent5>
        <a:srgbClr val="CAE6C0"/>
      </a:accent5>
      <a:accent6>
        <a:srgbClr val="5A5A5A"/>
      </a:accent6>
      <a:hlink>
        <a:srgbClr val="8FA8CF"/>
      </a:hlink>
      <a:folHlink>
        <a:srgbClr val="FFB3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09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1">
        <a:dk1>
          <a:srgbClr val="386EB1"/>
        </a:dk1>
        <a:lt1>
          <a:srgbClr val="FFFFFF"/>
        </a:lt1>
        <a:dk2>
          <a:srgbClr val="FF7F00"/>
        </a:dk2>
        <a:lt2>
          <a:srgbClr val="B3B1B2"/>
        </a:lt2>
        <a:accent1>
          <a:srgbClr val="99D47F"/>
        </a:accent1>
        <a:accent2>
          <a:srgbClr val="646464"/>
        </a:accent2>
        <a:accent3>
          <a:srgbClr val="FFFFFF"/>
        </a:accent3>
        <a:accent4>
          <a:srgbClr val="2E5D97"/>
        </a:accent4>
        <a:accent5>
          <a:srgbClr val="CAE6C0"/>
        </a:accent5>
        <a:accent6>
          <a:srgbClr val="5A5A5A"/>
        </a:accent6>
        <a:hlink>
          <a:srgbClr val="8FA8CF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9AB1BC93D4E4D960A38F828B74F9A" ma:contentTypeVersion="11" ma:contentTypeDescription="Create a new document." ma:contentTypeScope="" ma:versionID="9e6ad96857abe93a7e4afabb82ddc745">
  <xsd:schema xmlns:xsd="http://www.w3.org/2001/XMLSchema" xmlns:xs="http://www.w3.org/2001/XMLSchema" xmlns:p="http://schemas.microsoft.com/office/2006/metadata/properties" xmlns:ns2="3c7d788f-59f0-4ee8-87d4-6b60b595ee8d" xmlns:ns3="2b6f4d9c-e67e-4634-a886-8566b3a998fa" targetNamespace="http://schemas.microsoft.com/office/2006/metadata/properties" ma:root="true" ma:fieldsID="f48c0bfb818dcfb593aa3cb0a693ce37" ns2:_="" ns3:_="">
    <xsd:import namespace="3c7d788f-59f0-4ee8-87d4-6b60b595ee8d"/>
    <xsd:import namespace="2b6f4d9c-e67e-4634-a886-8566b3a998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d788f-59f0-4ee8-87d4-6b60b595ee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f4d9c-e67e-4634-a886-8566b3a998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9BFA3-678E-4320-94FB-733026AE4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d788f-59f0-4ee8-87d4-6b60b595ee8d"/>
    <ds:schemaRef ds:uri="2b6f4d9c-e67e-4634-a886-8566b3a99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FC39C-63C1-408D-B9BD-5F2A3E3C4E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AE520-F594-4485-A6BC-08138B0B33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43356</TotalTime>
  <Words>428</Words>
  <Application>Microsoft Macintosh PowerPoint</Application>
  <PresentationFormat>Widescreen</PresentationFormat>
  <Paragraphs>68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default</vt:lpstr>
      <vt:lpstr>FAMILY MEETINGS </vt:lpstr>
      <vt:lpstr>Family Meeting Overview </vt:lpstr>
      <vt:lpstr>Family Meeting Structure</vt:lpstr>
      <vt:lpstr>Family Meeting</vt:lpstr>
      <vt:lpstr>PowerPoint Presentation</vt:lpstr>
    </vt:vector>
  </TitlesOfParts>
  <Company>InnovationPoint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Future of Wellness” – Panel One</dc:title>
  <dc:creator>Derrick Palmer, InnovationPoint LLC</dc:creator>
  <cp:lastModifiedBy>Holli Kaplan</cp:lastModifiedBy>
  <cp:revision>2673</cp:revision>
  <cp:lastPrinted>2017-06-29T17:48:07Z</cp:lastPrinted>
  <dcterms:created xsi:type="dcterms:W3CDTF">2006-11-15T21:25:34Z</dcterms:created>
  <dcterms:modified xsi:type="dcterms:W3CDTF">2020-05-14T18:50:35Z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0x010100D899AB1BC93D4E4D960A38F828B74F9A</vt:lpwstr>
  </property>
</Properties>
</file>